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9"/>
  </p:notesMasterIdLst>
  <p:handoutMasterIdLst>
    <p:handoutMasterId r:id="rId20"/>
  </p:handoutMasterIdLst>
  <p:sldIdLst>
    <p:sldId id="345" r:id="rId2"/>
    <p:sldId id="342" r:id="rId3"/>
    <p:sldId id="281" r:id="rId4"/>
    <p:sldId id="312" r:id="rId5"/>
    <p:sldId id="304" r:id="rId6"/>
    <p:sldId id="348" r:id="rId7"/>
    <p:sldId id="310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8" r:id="rId17"/>
    <p:sldId id="357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FF88"/>
    <a:srgbClr val="EBFCA2"/>
    <a:srgbClr val="E0EA0E"/>
    <a:srgbClr val="3333FF"/>
    <a:srgbClr val="EDF551"/>
    <a:srgbClr val="CC99FF"/>
    <a:srgbClr val="9933FF"/>
    <a:srgbClr val="F8C7A6"/>
    <a:srgbClr val="CD1D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10" autoAdjust="0"/>
    <p:restoredTop sz="94660"/>
  </p:normalViewPr>
  <p:slideViewPr>
    <p:cSldViewPr>
      <p:cViewPr>
        <p:scale>
          <a:sx n="50" d="100"/>
          <a:sy n="50" d="100"/>
        </p:scale>
        <p:origin x="-1464" y="-510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fld id="{3B3FFF2B-456C-426B-BCBA-E8EAD82F93E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40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fld id="{B39273EB-0C99-47BE-877C-48F5C253C3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10CA85D-7E55-4857-8407-0DC328CFD35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E220B6-19F2-4889-BAE0-E2749D1B67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B8FA08-7D73-491F-9EF3-44E2F901590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6F35F1-1197-40DA-A415-2A39E2E2572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1AE0E5-0D1A-4EDA-AB4B-34B42802C75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309B01-D537-4F10-BAF6-A79789EA4FE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567287-B31E-4BD1-85B8-3157D88D816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C0752D-1D0B-4410-A0F0-91B60825513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DB0AF3-781B-4842-A0A7-714F6752176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9CE217-DD93-476C-B9EC-06D0AD490F8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9B9CBA4-79D6-4DA7-973F-DED5E68616C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3295FC7-B568-4BCD-A2F9-AAABED59973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500034" y="2428868"/>
            <a:ext cx="8232775" cy="350046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PE" dirty="0" smtClean="0"/>
              <a:t>Proteína A: Posee alto contenido de los siguientes aminoácidos: </a:t>
            </a:r>
            <a:r>
              <a:rPr lang="es-PE" dirty="0" err="1" smtClean="0"/>
              <a:t>Glutamato</a:t>
            </a:r>
            <a:r>
              <a:rPr lang="es-PE" dirty="0" smtClean="0"/>
              <a:t>, </a:t>
            </a:r>
            <a:r>
              <a:rPr lang="es-PE" dirty="0" err="1" smtClean="0"/>
              <a:t>Serina</a:t>
            </a:r>
            <a:r>
              <a:rPr lang="es-PE" dirty="0" smtClean="0"/>
              <a:t>, </a:t>
            </a:r>
            <a:r>
              <a:rPr lang="es-PE" dirty="0" err="1" smtClean="0"/>
              <a:t>Aspartato</a:t>
            </a:r>
            <a:r>
              <a:rPr lang="es-PE" dirty="0" smtClean="0"/>
              <a:t> y Glicina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Proteína B: </a:t>
            </a:r>
            <a:r>
              <a:rPr lang="es-PE" dirty="0" smtClean="0"/>
              <a:t>Posee un bajo contenido de Glicina, </a:t>
            </a:r>
            <a:r>
              <a:rPr lang="es-PE" dirty="0" err="1" smtClean="0"/>
              <a:t>Alanina</a:t>
            </a:r>
            <a:r>
              <a:rPr lang="es-PE" dirty="0" smtClean="0"/>
              <a:t> y un mayor contenido de aminoácidos ramificados. </a:t>
            </a:r>
            <a:endParaRPr lang="es-PE" dirty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 bwMode="ltGray">
          <a:xfrm>
            <a:off x="214314" y="71414"/>
            <a:ext cx="8786842" cy="20590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_tradnl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En personas que han sufrido traumatismos con pérdida de proteínas (heridas, quemaduras, etc.) ¿Cuál de las siguientes proteínas recomendaría? </a:t>
            </a:r>
            <a:endParaRPr lang="es-ES" sz="3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16211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PE" dirty="0" smtClean="0"/>
              <a:t>Eliminación de dos productos de desecho.</a:t>
            </a:r>
          </a:p>
          <a:p>
            <a:endParaRPr lang="es-PE" dirty="0" smtClean="0"/>
          </a:p>
          <a:p>
            <a:endParaRPr lang="es-PE" dirty="0" smtClean="0"/>
          </a:p>
          <a:p>
            <a:pPr>
              <a:buNone/>
            </a:pPr>
            <a:endParaRPr lang="es-PE" dirty="0" smtClean="0"/>
          </a:p>
          <a:p>
            <a:r>
              <a:rPr lang="es-PE" dirty="0" smtClean="0"/>
              <a:t>Eliminación de dos productos tóxicos.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El Ciclo de la urea tiene como función:</a:t>
            </a:r>
            <a:endParaRPr lang="es-P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1788"/>
            <a:ext cx="8232775" cy="4899046"/>
          </a:xfrm>
        </p:spPr>
        <p:txBody>
          <a:bodyPr/>
          <a:lstStyle/>
          <a:p>
            <a:r>
              <a:rPr lang="es-PE" dirty="0" smtClean="0"/>
              <a:t>Ocurre principalmente en mitocondrias de hepatocitos.</a:t>
            </a:r>
          </a:p>
          <a:p>
            <a:endParaRPr lang="es-PE" dirty="0" smtClean="0"/>
          </a:p>
          <a:p>
            <a:r>
              <a:rPr lang="es-PE" dirty="0" smtClean="0"/>
              <a:t>El producto del Ciclo está constituido por 2 grupos aminos provenientes de reacciones de </a:t>
            </a:r>
            <a:r>
              <a:rPr lang="es-PE" dirty="0" err="1" smtClean="0"/>
              <a:t>transaminación</a:t>
            </a:r>
            <a:r>
              <a:rPr lang="es-PE" dirty="0" smtClean="0"/>
              <a:t>.</a:t>
            </a:r>
          </a:p>
          <a:p>
            <a:endParaRPr lang="es-PE" dirty="0" smtClean="0"/>
          </a:p>
          <a:p>
            <a:r>
              <a:rPr lang="es-PE" dirty="0" smtClean="0"/>
              <a:t>Es un proceso activo que requiere la hidrólisis de 4 uniones ricas en energía.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Con respecto al Ciclo de la Urea Responda:</a:t>
            </a:r>
            <a:endParaRPr lang="es-P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Formación de un aminoácido y de un intermediario del Ciclo de </a:t>
            </a:r>
            <a:r>
              <a:rPr lang="es-PE" dirty="0" err="1" smtClean="0"/>
              <a:t>Krebs</a:t>
            </a:r>
            <a:endParaRPr lang="es-PE" dirty="0" smtClean="0"/>
          </a:p>
          <a:p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Transporte de </a:t>
            </a:r>
            <a:r>
              <a:rPr lang="es-PE" dirty="0" err="1" smtClean="0"/>
              <a:t>Ornitina</a:t>
            </a:r>
            <a:r>
              <a:rPr lang="es-PE" dirty="0" smtClean="0"/>
              <a:t> desde el </a:t>
            </a:r>
            <a:r>
              <a:rPr lang="es-PE" dirty="0" err="1" smtClean="0"/>
              <a:t>citosol</a:t>
            </a:r>
            <a:r>
              <a:rPr lang="es-PE" dirty="0" smtClean="0"/>
              <a:t> a la mitocondria. 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En el Ciclo de la Urea Ocurre: </a:t>
            </a:r>
            <a:endParaRPr lang="es-P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3116"/>
            <a:ext cx="8232775" cy="3983047"/>
          </a:xfrm>
        </p:spPr>
        <p:txBody>
          <a:bodyPr/>
          <a:lstStyle/>
          <a:p>
            <a:r>
              <a:rPr lang="es-PE" dirty="0" smtClean="0"/>
              <a:t>Lisina y Leucina</a:t>
            </a:r>
          </a:p>
          <a:p>
            <a:endParaRPr lang="es-PE" dirty="0" smtClean="0"/>
          </a:p>
          <a:p>
            <a:r>
              <a:rPr lang="es-PE" dirty="0" smtClean="0"/>
              <a:t>Todos los carbonos de </a:t>
            </a:r>
            <a:r>
              <a:rPr lang="es-PE" dirty="0" err="1" smtClean="0"/>
              <a:t>fenilalanina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err="1" smtClean="0"/>
              <a:t>Serina</a:t>
            </a:r>
            <a:r>
              <a:rPr lang="es-PE" dirty="0" smtClean="0"/>
              <a:t>, </a:t>
            </a:r>
            <a:r>
              <a:rPr lang="es-PE" dirty="0" err="1" smtClean="0"/>
              <a:t>aspartato</a:t>
            </a:r>
            <a:r>
              <a:rPr lang="es-PE" dirty="0" smtClean="0"/>
              <a:t>, </a:t>
            </a:r>
            <a:r>
              <a:rPr lang="es-PE" dirty="0" err="1" smtClean="0"/>
              <a:t>glutamato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32775" cy="129697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r>
              <a:rPr lang="es-PE" sz="3200" dirty="0" smtClean="0">
                <a:solidFill>
                  <a:schemeClr val="tx1"/>
                </a:solidFill>
              </a:rPr>
              <a:t>Los esqueletos carbonados de los siguientes aminoácidos pueden ser utilizados para la síntesis de glucosa: </a:t>
            </a:r>
            <a:endParaRPr lang="es-PE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233556"/>
          </a:xfrm>
        </p:spPr>
        <p:txBody>
          <a:bodyPr/>
          <a:lstStyle/>
          <a:p>
            <a:r>
              <a:rPr lang="es-PE" dirty="0" err="1" smtClean="0"/>
              <a:t>Fenilalanina</a:t>
            </a:r>
            <a:r>
              <a:rPr lang="es-PE" dirty="0" smtClean="0"/>
              <a:t> </a:t>
            </a:r>
            <a:r>
              <a:rPr lang="es-PE" dirty="0" err="1" smtClean="0"/>
              <a:t>hidroxilasa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err="1" smtClean="0"/>
              <a:t>Glutamato</a:t>
            </a:r>
            <a:r>
              <a:rPr lang="es-PE" dirty="0" smtClean="0"/>
              <a:t> deshidrogenasa</a:t>
            </a:r>
          </a:p>
          <a:p>
            <a:endParaRPr lang="es-PE" dirty="0" smtClean="0"/>
          </a:p>
          <a:p>
            <a:r>
              <a:rPr lang="es-PE" dirty="0" err="1" smtClean="0"/>
              <a:t>Serina</a:t>
            </a:r>
            <a:r>
              <a:rPr lang="es-PE" dirty="0" smtClean="0"/>
              <a:t> </a:t>
            </a:r>
            <a:r>
              <a:rPr lang="es-PE" dirty="0" err="1" smtClean="0"/>
              <a:t>hidroximetil</a:t>
            </a:r>
            <a:r>
              <a:rPr lang="es-PE" dirty="0" smtClean="0"/>
              <a:t> </a:t>
            </a:r>
            <a:r>
              <a:rPr lang="es-PE" dirty="0" err="1" smtClean="0"/>
              <a:t>transferasa</a:t>
            </a:r>
            <a:r>
              <a:rPr lang="es-PE" dirty="0" smtClean="0"/>
              <a:t> para la síntesis de </a:t>
            </a:r>
            <a:r>
              <a:rPr lang="es-PE" dirty="0" err="1" smtClean="0"/>
              <a:t>serina</a:t>
            </a:r>
            <a:r>
              <a:rPr lang="es-PE" dirty="0" smtClean="0"/>
              <a:t> a partir de glicina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PE" sz="3200" dirty="0" smtClean="0"/>
              <a:t>Un derivado de </a:t>
            </a:r>
            <a:r>
              <a:rPr lang="es-PE" sz="3200" dirty="0" err="1" smtClean="0"/>
              <a:t>folato</a:t>
            </a:r>
            <a:r>
              <a:rPr lang="es-PE" sz="3200" dirty="0" smtClean="0"/>
              <a:t> es </a:t>
            </a:r>
            <a:r>
              <a:rPr lang="es-PE" sz="3200" dirty="0" err="1" smtClean="0"/>
              <a:t>cofactor</a:t>
            </a:r>
            <a:r>
              <a:rPr lang="es-PE" sz="3200" dirty="0" smtClean="0"/>
              <a:t> de la siguientes enzimas: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333625"/>
            <a:ext cx="8232775" cy="3738581"/>
          </a:xfrm>
        </p:spPr>
        <p:txBody>
          <a:bodyPr/>
          <a:lstStyle/>
          <a:p>
            <a:r>
              <a:rPr lang="es-PE" dirty="0" smtClean="0"/>
              <a:t>Síntesis de tirosina a partir de </a:t>
            </a:r>
            <a:r>
              <a:rPr lang="es-PE" dirty="0" err="1" smtClean="0"/>
              <a:t>fenilalanina</a:t>
            </a:r>
            <a:r>
              <a:rPr lang="es-PE" dirty="0" smtClean="0"/>
              <a:t> y de DOPA a partir de tirosina</a:t>
            </a:r>
          </a:p>
          <a:p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Síntesis de S-</a:t>
            </a:r>
            <a:r>
              <a:rPr lang="es-PE" dirty="0" err="1" smtClean="0"/>
              <a:t>adenosilmetionina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686800" cy="1939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PE" sz="3200" dirty="0" smtClean="0"/>
              <a:t>La Coenzima </a:t>
            </a:r>
            <a:r>
              <a:rPr lang="es-PE" sz="3200" dirty="0" err="1" smtClean="0"/>
              <a:t>tetrahidrobiopterina</a:t>
            </a:r>
            <a:r>
              <a:rPr lang="es-PE" sz="3200" dirty="0" smtClean="0"/>
              <a:t> participa en las siguientes reacciones</a:t>
            </a:r>
            <a:endParaRPr lang="es-PE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4205"/>
            <a:ext cx="8229600" cy="4162249"/>
          </a:xfr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PE" sz="3200" b="1" dirty="0" err="1" smtClean="0">
                <a:solidFill>
                  <a:schemeClr val="tx1"/>
                </a:solidFill>
              </a:rPr>
              <a:t>Glutamato</a:t>
            </a:r>
            <a:r>
              <a:rPr lang="es-PE" sz="3200" b="1" dirty="0" smtClean="0">
                <a:solidFill>
                  <a:schemeClr val="tx1"/>
                </a:solidFill>
              </a:rPr>
              <a:t>, </a:t>
            </a:r>
            <a:r>
              <a:rPr lang="es-PE" sz="3200" b="1" dirty="0" err="1" smtClean="0">
                <a:solidFill>
                  <a:schemeClr val="tx1"/>
                </a:solidFill>
              </a:rPr>
              <a:t>Glutamina</a:t>
            </a:r>
            <a:r>
              <a:rPr lang="es-PE" sz="3200" b="1" dirty="0" smtClean="0">
                <a:solidFill>
                  <a:schemeClr val="tx1"/>
                </a:solidFill>
              </a:rPr>
              <a:t>, </a:t>
            </a:r>
            <a:r>
              <a:rPr lang="es-PE" sz="3200" b="1" dirty="0" err="1" smtClean="0">
                <a:solidFill>
                  <a:schemeClr val="tx1"/>
                </a:solidFill>
              </a:rPr>
              <a:t>Aspartato</a:t>
            </a:r>
            <a:r>
              <a:rPr lang="es-PE" sz="3200" b="1" dirty="0" smtClean="0">
                <a:solidFill>
                  <a:schemeClr val="tx1"/>
                </a:solidFill>
              </a:rPr>
              <a:t> y glicina de las bases </a:t>
            </a:r>
            <a:r>
              <a:rPr lang="es-PE" sz="3200" b="1" dirty="0" err="1" smtClean="0">
                <a:solidFill>
                  <a:schemeClr val="tx1"/>
                </a:solidFill>
              </a:rPr>
              <a:t>púricas</a:t>
            </a:r>
            <a:r>
              <a:rPr lang="es-PE" sz="3200" b="1" dirty="0" smtClean="0">
                <a:solidFill>
                  <a:schemeClr val="tx1"/>
                </a:solidFill>
              </a:rPr>
              <a:t> de los nucleótidos.</a:t>
            </a:r>
          </a:p>
          <a:p>
            <a:endParaRPr lang="es-PE" sz="3200" b="1" dirty="0" smtClean="0">
              <a:solidFill>
                <a:schemeClr val="tx1"/>
              </a:solidFill>
            </a:endParaRPr>
          </a:p>
          <a:p>
            <a:r>
              <a:rPr lang="es-PE" sz="3200" b="1" dirty="0" smtClean="0">
                <a:solidFill>
                  <a:schemeClr val="tx1"/>
                </a:solidFill>
              </a:rPr>
              <a:t>Glicina: Hemoglobina</a:t>
            </a:r>
          </a:p>
          <a:p>
            <a:endParaRPr lang="es-PE" sz="3200" b="1" dirty="0" smtClean="0">
              <a:solidFill>
                <a:schemeClr val="tx1"/>
              </a:solidFill>
            </a:endParaRPr>
          </a:p>
          <a:p>
            <a:r>
              <a:rPr lang="es-PE" sz="3200" b="1" dirty="0" err="1" smtClean="0">
                <a:solidFill>
                  <a:schemeClr val="tx1"/>
                </a:solidFill>
              </a:rPr>
              <a:t>Triptofano</a:t>
            </a:r>
            <a:r>
              <a:rPr lang="es-PE" sz="3200" b="1" dirty="0" smtClean="0">
                <a:solidFill>
                  <a:schemeClr val="tx1"/>
                </a:solidFill>
              </a:rPr>
              <a:t>: Hormonas tiroideas</a:t>
            </a:r>
            <a:endParaRPr lang="es-PE" sz="3200" b="1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Los siguientes aminoácidos son precursores de: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42" y="2500307"/>
            <a:ext cx="8686800" cy="3143272"/>
          </a:xfrm>
        </p:spPr>
        <p:txBody>
          <a:bodyPr/>
          <a:lstStyle/>
          <a:p>
            <a:r>
              <a:rPr lang="es-PE" b="1" dirty="0" err="1" smtClean="0"/>
              <a:t>Histidina</a:t>
            </a:r>
            <a:r>
              <a:rPr lang="es-PE" b="1" dirty="0" smtClean="0"/>
              <a:t> da lugar a Histamina, un vasodilatador</a:t>
            </a:r>
          </a:p>
          <a:p>
            <a:endParaRPr lang="es-PE" b="1" dirty="0" smtClean="0"/>
          </a:p>
          <a:p>
            <a:endParaRPr lang="es-PE" b="1" dirty="0" smtClean="0"/>
          </a:p>
          <a:p>
            <a:endParaRPr lang="es-PE" b="1" dirty="0" smtClean="0"/>
          </a:p>
          <a:p>
            <a:r>
              <a:rPr lang="es-PE" b="1" dirty="0" err="1" smtClean="0"/>
              <a:t>Glutamato</a:t>
            </a:r>
            <a:r>
              <a:rPr lang="es-PE" b="1" dirty="0" smtClean="0"/>
              <a:t> forma GABA un  </a:t>
            </a:r>
            <a:r>
              <a:rPr lang="es-PE" b="1" dirty="0" err="1" smtClean="0"/>
              <a:t>neurotrasmisor</a:t>
            </a:r>
            <a:endParaRPr lang="es-PE" b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2775" cy="1511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PE" sz="3200" dirty="0" smtClean="0"/>
              <a:t>La </a:t>
            </a:r>
            <a:r>
              <a:rPr lang="es-PE" sz="3200" dirty="0" err="1" smtClean="0"/>
              <a:t>descarboxilación</a:t>
            </a:r>
            <a:r>
              <a:rPr lang="es-PE" sz="3200" dirty="0" smtClean="0"/>
              <a:t> de los siguientes aminoácidos produce las correspondientes aminas </a:t>
            </a:r>
            <a:r>
              <a:rPr lang="es-PE" sz="3200" dirty="0" err="1" smtClean="0"/>
              <a:t>biógenas</a:t>
            </a:r>
            <a:r>
              <a:rPr lang="es-PE" sz="3200" dirty="0" smtClean="0"/>
              <a:t>: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857364"/>
            <a:ext cx="8232775" cy="452437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es-ES_tradnl" sz="2800" dirty="0" smtClean="0"/>
              <a:t>Las Inmunoglobulinas son proteínas que actúan como anticuerpos</a:t>
            </a:r>
            <a:endParaRPr lang="es-ES_tradnl" sz="2800" dirty="0" smtClean="0"/>
          </a:p>
          <a:p>
            <a:pPr eaLnBrk="1" hangingPunct="1"/>
            <a:endParaRPr lang="es-ES_tradnl" sz="2800" dirty="0" smtClean="0"/>
          </a:p>
          <a:p>
            <a:pPr eaLnBrk="1" hangingPunct="1"/>
            <a:r>
              <a:rPr lang="es-ES_tradnl" sz="2800" dirty="0" smtClean="0"/>
              <a:t>La Hemoglobina, </a:t>
            </a:r>
            <a:r>
              <a:rPr lang="es-ES_tradnl" sz="2800" dirty="0" err="1" smtClean="0"/>
              <a:t>mioglobina</a:t>
            </a:r>
            <a:r>
              <a:rPr lang="es-ES_tradnl" sz="2800" dirty="0" smtClean="0"/>
              <a:t> y  </a:t>
            </a:r>
            <a:r>
              <a:rPr lang="es-ES_tradnl" sz="2800" dirty="0" err="1" smtClean="0"/>
              <a:t>miosina</a:t>
            </a:r>
            <a:r>
              <a:rPr lang="es-ES_tradnl" sz="2800" dirty="0" smtClean="0"/>
              <a:t> cumplen funciones de transporte.</a:t>
            </a:r>
          </a:p>
          <a:p>
            <a:pPr eaLnBrk="1" hangingPunct="1"/>
            <a:endParaRPr lang="es-ES_tradnl" sz="2800" dirty="0" smtClean="0"/>
          </a:p>
          <a:p>
            <a:pPr eaLnBrk="1" hangingPunct="1"/>
            <a:r>
              <a:rPr lang="es-ES_tradnl" sz="2800" dirty="0" smtClean="0"/>
              <a:t>El colágeno y la  elastina son proteínas de reserva</a:t>
            </a:r>
            <a:endParaRPr lang="es-ES_tradnl" sz="2800" dirty="0" smtClean="0"/>
          </a:p>
          <a:p>
            <a:pPr eaLnBrk="1" hangingPunct="1"/>
            <a:endParaRPr lang="es-ES" sz="2800" dirty="0" smtClean="0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/>
              <a:t>FUNCIONES DE </a:t>
            </a:r>
            <a:r>
              <a:rPr lang="es-ES_tradnl" sz="3200" b="1" dirty="0" smtClean="0"/>
              <a:t>LAS PROTEINAS</a:t>
            </a:r>
            <a:endParaRPr lang="es-E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ES" sz="2800" b="1" dirty="0" smtClean="0">
                <a:solidFill>
                  <a:schemeClr val="accent2"/>
                </a:solidFill>
              </a:rPr>
              <a:t>Respecto a la Digestión </a:t>
            </a:r>
            <a:r>
              <a:rPr lang="es-ES" sz="2800" b="1" dirty="0" smtClean="0">
                <a:solidFill>
                  <a:schemeClr val="accent2"/>
                </a:solidFill>
              </a:rPr>
              <a:t>de </a:t>
            </a:r>
            <a:r>
              <a:rPr lang="es-ES" sz="2800" b="1" dirty="0" err="1" smtClean="0">
                <a:solidFill>
                  <a:schemeClr val="accent2"/>
                </a:solidFill>
              </a:rPr>
              <a:t>Proteinas</a:t>
            </a:r>
            <a:r>
              <a:rPr lang="es-ES" sz="2800" b="1" dirty="0" smtClean="0">
                <a:solidFill>
                  <a:schemeClr val="accent2"/>
                </a:solidFill>
              </a:rPr>
              <a:t/>
            </a:r>
            <a:br>
              <a:rPr lang="es-ES" sz="2800" b="1" dirty="0" smtClean="0">
                <a:solidFill>
                  <a:schemeClr val="accent2"/>
                </a:solidFill>
              </a:rPr>
            </a:br>
            <a:r>
              <a:rPr lang="es-ES" sz="2800" b="1" dirty="0" smtClean="0">
                <a:solidFill>
                  <a:srgbClr val="383CEA"/>
                </a:solidFill>
              </a:rPr>
              <a:t>Responda: </a:t>
            </a:r>
            <a:endParaRPr lang="es-ES" sz="2800" b="1" dirty="0" smtClean="0">
              <a:solidFill>
                <a:srgbClr val="383CEA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42876" y="1857364"/>
            <a:ext cx="89297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i="0" dirty="0" smtClean="0"/>
              <a:t>a) La gastrina es producida por los </a:t>
            </a:r>
            <a:r>
              <a:rPr lang="es-PE" sz="2800" i="0" dirty="0" err="1" smtClean="0"/>
              <a:t>enterocitos</a:t>
            </a:r>
            <a:r>
              <a:rPr lang="es-PE" sz="2800" i="0" dirty="0" smtClean="0"/>
              <a:t> y activa la producción de ácido clorhídrico</a:t>
            </a:r>
          </a:p>
          <a:p>
            <a:endParaRPr lang="es-PE" sz="2800" i="0" dirty="0"/>
          </a:p>
          <a:p>
            <a:r>
              <a:rPr lang="es-PE" sz="2800" i="0" dirty="0" smtClean="0"/>
              <a:t>b) El proceso de digestión comienza en estómago y finaliza en intestino con degradación de las proteínas a aminoácidos</a:t>
            </a:r>
          </a:p>
          <a:p>
            <a:endParaRPr lang="es-PE" sz="2800" i="0" dirty="0"/>
          </a:p>
          <a:p>
            <a:r>
              <a:rPr lang="es-PE" sz="2800" i="0" dirty="0" smtClean="0"/>
              <a:t>c) Intervienen en el proceso </a:t>
            </a:r>
            <a:r>
              <a:rPr lang="es-PE" sz="2800" i="0" dirty="0" err="1" smtClean="0"/>
              <a:t>zimógenos</a:t>
            </a:r>
            <a:endParaRPr lang="es-PE" sz="2800" i="0" dirty="0" smtClean="0"/>
          </a:p>
          <a:p>
            <a:endParaRPr lang="es-PE" sz="2800" i="0" dirty="0"/>
          </a:p>
          <a:p>
            <a:r>
              <a:rPr lang="es-PE" sz="2800" i="0" dirty="0" smtClean="0"/>
              <a:t>d) Los aminoácidos se absorben por transporte pasivo</a:t>
            </a:r>
            <a:endParaRPr lang="es-PE" sz="2800" i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500034" y="1643051"/>
            <a:ext cx="8232775" cy="4000527"/>
          </a:xfr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marL="457200" indent="-457200" eaLnBrk="1" hangingPunct="1">
              <a:buNone/>
            </a:pPr>
            <a:r>
              <a:rPr lang="es-ES" sz="2800" b="1" dirty="0" smtClean="0"/>
              <a:t>a) La mayor parte de los aminoácidos ingresan  al tejido hepático</a:t>
            </a:r>
            <a:endParaRPr lang="es-ES" sz="2800" b="1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AutoNum type="alphaLcParenR"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AutoNum type="alphaLcParenR"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AutoNum type="alphaLcParenR"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eaLnBrk="1" hangingPunct="1">
              <a:buNone/>
            </a:pPr>
            <a:r>
              <a:rPr lang="es-ES" sz="2800" b="1" dirty="0" smtClean="0"/>
              <a:t>b) Los aminoácidos básicos </a:t>
            </a:r>
            <a:r>
              <a:rPr lang="es-ES" sz="2800" b="1" dirty="0" err="1" smtClean="0"/>
              <a:t>Glutamina</a:t>
            </a:r>
            <a:r>
              <a:rPr lang="es-ES" sz="2800" b="1" dirty="0" smtClean="0"/>
              <a:t> </a:t>
            </a:r>
            <a:r>
              <a:rPr lang="es-ES" sz="2800" b="1" dirty="0" smtClean="0"/>
              <a:t>y </a:t>
            </a:r>
            <a:r>
              <a:rPr lang="es-ES" sz="2800" b="1" dirty="0" err="1" smtClean="0"/>
              <a:t>Asparagina</a:t>
            </a:r>
            <a:r>
              <a:rPr lang="es-ES" sz="2800" b="1" dirty="0" smtClean="0"/>
              <a:t> son utilizados principalmente por el cerebro.  </a:t>
            </a:r>
            <a:endParaRPr lang="es-ES" sz="2800" b="1" dirty="0" smtClean="0">
              <a:solidFill>
                <a:schemeClr val="accent2"/>
              </a:solidFill>
            </a:endParaRPr>
          </a:p>
          <a:p>
            <a:pPr eaLnBrk="1" hangingPunct="1"/>
            <a:endParaRPr lang="es-ES" sz="2800" b="1" dirty="0" smtClean="0"/>
          </a:p>
          <a:p>
            <a:pPr eaLnBrk="1" hangingPunct="1"/>
            <a:endParaRPr lang="es-ES" sz="2800" b="1" dirty="0" smtClean="0"/>
          </a:p>
          <a:p>
            <a:pPr eaLnBrk="1" hangingPunct="1">
              <a:buFontTx/>
              <a:buNone/>
            </a:pPr>
            <a:endParaRPr lang="es-ES" sz="2800" b="1" dirty="0" smtClean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28736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s-ES" sz="3000" dirty="0" smtClean="0">
                <a:solidFill>
                  <a:schemeClr val="tx1"/>
                </a:solidFill>
              </a:rPr>
              <a:t>Los </a:t>
            </a:r>
            <a:r>
              <a:rPr lang="es-ES" sz="3000" dirty="0" smtClean="0">
                <a:solidFill>
                  <a:schemeClr val="tx1"/>
                </a:solidFill>
              </a:rPr>
              <a:t>aminoácidos </a:t>
            </a:r>
            <a:r>
              <a:rPr lang="es-ES" sz="3000" dirty="0" smtClean="0">
                <a:solidFill>
                  <a:schemeClr val="tx1"/>
                </a:solidFill>
              </a:rPr>
              <a:t>absorbidos en intestino se distribuyen principalmente a los siguientes tejidos.</a:t>
            </a:r>
            <a:endParaRPr lang="es-ES" sz="3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animBg="1"/>
      <p:bldP spid="1024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428596" y="2428868"/>
            <a:ext cx="8232775" cy="3429024"/>
          </a:xfrm>
          <a:pattFill prst="pct25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None/>
            </a:pPr>
            <a:r>
              <a:rPr lang="es-ES" b="1" dirty="0" smtClean="0"/>
              <a:t>a) Reacciones </a:t>
            </a:r>
            <a:r>
              <a:rPr lang="es-ES" b="1" dirty="0" smtClean="0"/>
              <a:t>de </a:t>
            </a:r>
            <a:r>
              <a:rPr lang="es-ES" b="1" dirty="0" err="1" smtClean="0"/>
              <a:t>Transaminación</a:t>
            </a:r>
            <a:r>
              <a:rPr lang="es-ES" b="1" dirty="0" smtClean="0"/>
              <a:t> seguida de una </a:t>
            </a:r>
            <a:r>
              <a:rPr lang="es-ES" b="1" dirty="0" err="1" smtClean="0"/>
              <a:t>desaminación</a:t>
            </a:r>
            <a:r>
              <a:rPr lang="es-ES" b="1" dirty="0" smtClean="0"/>
              <a:t> </a:t>
            </a:r>
            <a:r>
              <a:rPr lang="es-ES" b="1" dirty="0" err="1" smtClean="0"/>
              <a:t>oxidativa</a:t>
            </a:r>
            <a:endParaRPr lang="es-ES" b="1" dirty="0" smtClean="0"/>
          </a:p>
          <a:p>
            <a:pPr eaLnBrk="1" hangingPunct="1">
              <a:buFontTx/>
              <a:buNone/>
            </a:pPr>
            <a:endParaRPr lang="es-ES" b="1" dirty="0" smtClean="0"/>
          </a:p>
          <a:p>
            <a:pPr eaLnBrk="1" hangingPunct="1">
              <a:buFontTx/>
              <a:buNone/>
            </a:pPr>
            <a:endParaRPr lang="es-ES" b="1" dirty="0" smtClean="0"/>
          </a:p>
          <a:p>
            <a:pPr eaLnBrk="1" hangingPunct="1">
              <a:buFontTx/>
              <a:buNone/>
            </a:pPr>
            <a:endParaRPr lang="es-ES" b="1" dirty="0" smtClean="0"/>
          </a:p>
          <a:p>
            <a:pPr eaLnBrk="1" hangingPunct="1">
              <a:buNone/>
            </a:pPr>
            <a:r>
              <a:rPr lang="es-ES" b="1" dirty="0" smtClean="0"/>
              <a:t>b) Solamente por </a:t>
            </a:r>
            <a:r>
              <a:rPr lang="es-ES" b="1" dirty="0" err="1" smtClean="0"/>
              <a:t>Desaminación</a:t>
            </a:r>
            <a:r>
              <a:rPr lang="es-ES" b="1" dirty="0" smtClean="0"/>
              <a:t> </a:t>
            </a:r>
            <a:r>
              <a:rPr lang="es-ES" b="1" dirty="0" err="1" smtClean="0"/>
              <a:t>Oxidativa</a:t>
            </a:r>
            <a:endParaRPr lang="es-ES" b="1" dirty="0" smtClean="0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32775" cy="1654164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ES" sz="3200" dirty="0" smtClean="0"/>
              <a:t>Los aminoácidos pueden perder el grupo NH</a:t>
            </a:r>
            <a:r>
              <a:rPr lang="es-ES" sz="3200" baseline="-25000" dirty="0" smtClean="0"/>
              <a:t>3</a:t>
            </a:r>
            <a:r>
              <a:rPr lang="es-ES" sz="3200" baseline="30000" dirty="0" smtClean="0"/>
              <a:t>+</a:t>
            </a:r>
            <a:r>
              <a:rPr lang="es-ES" sz="3200" dirty="0" smtClean="0"/>
              <a:t> a través de los siguientes mecanismos: </a:t>
            </a:r>
            <a:endParaRPr lang="es-E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 animBg="1"/>
      <p:bldP spid="921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42" y="1833583"/>
            <a:ext cx="8686800" cy="4524375"/>
          </a:xfrm>
        </p:spPr>
        <p:txBody>
          <a:bodyPr/>
          <a:lstStyle/>
          <a:p>
            <a:r>
              <a:rPr lang="es-PE" dirty="0" smtClean="0"/>
              <a:t>Catalizan reacciones reversibles  y necesitan fosfato de </a:t>
            </a:r>
            <a:r>
              <a:rPr lang="es-PE" dirty="0" err="1" smtClean="0"/>
              <a:t>piridoxal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Se encuentran únicamente en </a:t>
            </a:r>
            <a:r>
              <a:rPr lang="es-PE" dirty="0" err="1" smtClean="0"/>
              <a:t>citosol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Utilizan como </a:t>
            </a:r>
            <a:r>
              <a:rPr lang="es-PE" dirty="0" err="1" smtClean="0"/>
              <a:t>cofactor</a:t>
            </a:r>
            <a:r>
              <a:rPr lang="es-PE" dirty="0" smtClean="0"/>
              <a:t> S-</a:t>
            </a:r>
            <a:r>
              <a:rPr lang="es-PE" dirty="0" err="1" smtClean="0"/>
              <a:t>adenosilmetionina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z="3200" dirty="0" smtClean="0"/>
              <a:t>Las transaminasas poseen las siguientes características:</a:t>
            </a:r>
            <a:endParaRPr lang="es-PE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457200" y="1601788"/>
            <a:ext cx="8232775" cy="4113228"/>
          </a:xfr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/>
            <a:endParaRPr lang="es-ES" dirty="0" smtClean="0"/>
          </a:p>
          <a:p>
            <a:pPr eaLnBrk="1" hangingPunct="1"/>
            <a:r>
              <a:rPr lang="es-ES" dirty="0" smtClean="0"/>
              <a:t>Reacciones de </a:t>
            </a:r>
            <a:r>
              <a:rPr lang="es-ES" dirty="0" err="1" smtClean="0"/>
              <a:t>desaminación</a:t>
            </a:r>
            <a:r>
              <a:rPr lang="es-ES" dirty="0" smtClean="0"/>
              <a:t> </a:t>
            </a:r>
            <a:r>
              <a:rPr lang="es-ES" dirty="0" err="1" smtClean="0"/>
              <a:t>oxidativa</a:t>
            </a:r>
            <a:r>
              <a:rPr lang="es-ES" dirty="0" smtClean="0"/>
              <a:t> y no </a:t>
            </a:r>
            <a:r>
              <a:rPr lang="es-ES" dirty="0" err="1" smtClean="0"/>
              <a:t>oxidativas</a:t>
            </a:r>
            <a:r>
              <a:rPr lang="es-ES" dirty="0" smtClean="0"/>
              <a:t> y por el metabolismo de b</a:t>
            </a:r>
            <a:r>
              <a:rPr lang="es-ES" dirty="0" smtClean="0"/>
              <a:t>acterias intestinales </a:t>
            </a:r>
            <a:endParaRPr lang="es-ES" dirty="0" smtClean="0"/>
          </a:p>
          <a:p>
            <a:pPr eaLnBrk="1" hangingPunct="1">
              <a:buFontTx/>
              <a:buNone/>
            </a:pPr>
            <a:endParaRPr lang="es-ES" dirty="0" smtClean="0"/>
          </a:p>
          <a:p>
            <a:pPr eaLnBrk="1" hangingPunct="1"/>
            <a:r>
              <a:rPr lang="es-ES" dirty="0" smtClean="0"/>
              <a:t>A partir de </a:t>
            </a:r>
            <a:r>
              <a:rPr lang="es-ES" dirty="0" err="1" smtClean="0"/>
              <a:t>glutamina</a:t>
            </a:r>
            <a:r>
              <a:rPr lang="es-ES" dirty="0" smtClean="0"/>
              <a:t> y </a:t>
            </a:r>
            <a:r>
              <a:rPr lang="es-ES" dirty="0" err="1" smtClean="0"/>
              <a:t>asparagina</a:t>
            </a:r>
            <a:r>
              <a:rPr lang="es-ES" dirty="0" smtClean="0"/>
              <a:t> por una reacción de hidrólisis.</a:t>
            </a:r>
            <a:endParaRPr lang="es-ES" dirty="0" smtClean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32775" cy="1141413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ES" sz="3200" dirty="0" smtClean="0"/>
              <a:t>El amoníaco es un compuesto tóxico que puede formarse por: </a:t>
            </a:r>
            <a:endParaRPr lang="es-E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nimBg="1"/>
      <p:bldP spid="1003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9"/>
            <a:ext cx="8232775" cy="3429024"/>
          </a:xfrm>
        </p:spPr>
        <p:txBody>
          <a:bodyPr/>
          <a:lstStyle/>
          <a:p>
            <a:r>
              <a:rPr lang="es-PE" dirty="0" err="1" smtClean="0"/>
              <a:t>Glutamato</a:t>
            </a:r>
            <a:r>
              <a:rPr lang="es-PE" dirty="0" smtClean="0"/>
              <a:t> desde casi todos los tejidos</a:t>
            </a:r>
          </a:p>
          <a:p>
            <a:endParaRPr lang="es-PE" dirty="0" smtClean="0"/>
          </a:p>
          <a:p>
            <a:endParaRPr lang="es-PE" dirty="0" smtClean="0"/>
          </a:p>
          <a:p>
            <a:endParaRPr lang="es-PE" dirty="0" smtClean="0"/>
          </a:p>
          <a:p>
            <a:r>
              <a:rPr lang="es-PE" dirty="0" err="1" smtClean="0"/>
              <a:t>Alanina</a:t>
            </a:r>
            <a:r>
              <a:rPr lang="es-PE" dirty="0" smtClean="0"/>
              <a:t> ó </a:t>
            </a:r>
            <a:r>
              <a:rPr lang="es-PE" dirty="0" err="1" smtClean="0"/>
              <a:t>glutamina</a:t>
            </a:r>
            <a:r>
              <a:rPr lang="es-PE" dirty="0" smtClean="0"/>
              <a:t> desde el músculo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z="3200" b="1" dirty="0" smtClean="0"/>
              <a:t>El grupo amino se transporta en sangre como:</a:t>
            </a:r>
            <a:endParaRPr lang="es-PE" sz="3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La enzima </a:t>
            </a:r>
            <a:r>
              <a:rPr lang="es-PE" i="1" dirty="0" err="1" smtClean="0"/>
              <a:t>glutamina</a:t>
            </a:r>
            <a:r>
              <a:rPr lang="es-PE" i="1" dirty="0" smtClean="0"/>
              <a:t> </a:t>
            </a:r>
            <a:r>
              <a:rPr lang="es-PE" i="1" dirty="0" err="1" smtClean="0"/>
              <a:t>sintetasa</a:t>
            </a:r>
            <a:r>
              <a:rPr lang="es-PE" i="1" dirty="0" smtClean="0"/>
              <a:t> </a:t>
            </a:r>
            <a:r>
              <a:rPr lang="es-PE" dirty="0" smtClean="0"/>
              <a:t>utiliza como sustrato </a:t>
            </a:r>
            <a:r>
              <a:rPr lang="es-PE" dirty="0" err="1" smtClean="0"/>
              <a:t>aspartato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Se requiere energía metabólica aportada por la hidrólisis del GTP</a:t>
            </a:r>
          </a:p>
          <a:p>
            <a:endParaRPr lang="es-PE" dirty="0" smtClean="0"/>
          </a:p>
          <a:p>
            <a:r>
              <a:rPr lang="es-PE" dirty="0" smtClean="0"/>
              <a:t>Es una enzima mitocondrial y la reacción que cataliza es irreversible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PE" sz="3200" dirty="0" smtClean="0"/>
              <a:t>Respecto a la síntesis de </a:t>
            </a:r>
            <a:r>
              <a:rPr lang="es-PE" sz="3200" dirty="0" err="1" smtClean="0"/>
              <a:t>glutamina</a:t>
            </a:r>
            <a:r>
              <a:rPr lang="es-PE" sz="3200" dirty="0" smtClean="0"/>
              <a:t> responda: </a:t>
            </a:r>
            <a:endParaRPr lang="es-PE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0F0F0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2875</TotalTime>
  <Words>576</Words>
  <Application>Microsoft PowerPoint</Application>
  <PresentationFormat>Presentación en pantalla (4:3)</PresentationFormat>
  <Paragraphs>100</Paragraphs>
  <Slides>17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Symbol</vt:lpstr>
      <vt:lpstr>Concurrencia</vt:lpstr>
      <vt:lpstr>CorelDRAW 9.0 Graphic</vt:lpstr>
      <vt:lpstr>En personas que han sufrido traumatismos con pérdida de proteínas (heridas, quemaduras, etc.) ¿Cuál de las siguientes proteínas recomendaría? </vt:lpstr>
      <vt:lpstr>FUNCIONES DE LAS PROTEINAS</vt:lpstr>
      <vt:lpstr>Respecto a la Digestión de Proteinas Responda: </vt:lpstr>
      <vt:lpstr>Los aminoácidos absorbidos en intestino se distribuyen principalmente a los siguientes tejidos.</vt:lpstr>
      <vt:lpstr>Los aminoácidos pueden perder el grupo NH3+ a través de los siguientes mecanismos: </vt:lpstr>
      <vt:lpstr>Las transaminasas poseen las siguientes características:</vt:lpstr>
      <vt:lpstr>El amoníaco es un compuesto tóxico que puede formarse por: </vt:lpstr>
      <vt:lpstr>El grupo amino se transporta en sangre como:</vt:lpstr>
      <vt:lpstr>Respecto a la síntesis de glutamina responda: </vt:lpstr>
      <vt:lpstr>El Ciclo de la urea tiene como función:</vt:lpstr>
      <vt:lpstr>Con respecto al Ciclo de la Urea Responda:</vt:lpstr>
      <vt:lpstr>En el Ciclo de la Urea Ocurre: </vt:lpstr>
      <vt:lpstr>Los esqueletos carbonados de los siguientes aminoácidos pueden ser utilizados para la síntesis de glucosa: </vt:lpstr>
      <vt:lpstr>Un derivado de folato es cofactor de la siguientes enzimas:</vt:lpstr>
      <vt:lpstr>La Coenzima tetrahidrobiopterina participa en las siguientes reacciones</vt:lpstr>
      <vt:lpstr>Los siguientes aminoácidos son precursores de:</vt:lpstr>
      <vt:lpstr>La descarboxilación de los siguientes aminoácidos produce las correspondientes aminas biógenas: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Irma</dc:creator>
  <cp:lastModifiedBy>Usuario</cp:lastModifiedBy>
  <cp:revision>179</cp:revision>
  <dcterms:created xsi:type="dcterms:W3CDTF">2006-04-20T20:10:08Z</dcterms:created>
  <dcterms:modified xsi:type="dcterms:W3CDTF">2012-10-25T00:02:54Z</dcterms:modified>
</cp:coreProperties>
</file>